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8" r:id="rId5"/>
    <p:sldId id="299" r:id="rId6"/>
    <p:sldId id="261" r:id="rId7"/>
    <p:sldId id="262" r:id="rId8"/>
    <p:sldId id="311" r:id="rId9"/>
    <p:sldId id="302" r:id="rId10"/>
    <p:sldId id="310" r:id="rId11"/>
    <p:sldId id="303" r:id="rId12"/>
    <p:sldId id="30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3" r:id="rId40"/>
    <p:sldId id="312" r:id="rId41"/>
    <p:sldId id="294" r:id="rId42"/>
    <p:sldId id="314" r:id="rId43"/>
    <p:sldId id="315" r:id="rId44"/>
    <p:sldId id="313" r:id="rId45"/>
    <p:sldId id="296" r:id="rId46"/>
    <p:sldId id="297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\Documents\Curso%20Especializacon%20III\PCD%20revisada\2015_10_16%20Coleta%20de%20dados%20HAS%20e%20D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"/>
          <c:y val="0.26520146520146531"/>
          <c:w val="0.9408602150537636"/>
          <c:h val="0.6368661609606429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0.32846715328467352</c:v>
                </c:pt>
                <c:pt idx="1">
                  <c:v>0.6228710462287147</c:v>
                </c:pt>
                <c:pt idx="2">
                  <c:v>0.91484184914842082</c:v>
                </c:pt>
              </c:numCache>
            </c:numRef>
          </c:val>
        </c:ser>
        <c:overlap val="-25"/>
        <c:axId val="82862464"/>
        <c:axId val="82864000"/>
      </c:barChart>
      <c:catAx>
        <c:axId val="828624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864000"/>
        <c:crosses val="autoZero"/>
        <c:auto val="1"/>
        <c:lblAlgn val="ctr"/>
        <c:lblOffset val="100"/>
      </c:catAx>
      <c:valAx>
        <c:axId val="82864000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2862464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pessoas com hipertensão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5329792"/>
        <c:axId val="85331328"/>
      </c:barChart>
      <c:catAx>
        <c:axId val="8532979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331328"/>
        <c:crosses val="autoZero"/>
        <c:auto val="1"/>
        <c:lblAlgn val="ctr"/>
        <c:lblOffset val="100"/>
      </c:catAx>
      <c:valAx>
        <c:axId val="85331328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53297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>
        <c:manualLayout>
          <c:xMode val="edge"/>
          <c:yMode val="edge"/>
          <c:x val="0.12697717133184439"/>
          <c:y val="4.9200492004920104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3.036576949620428E-2"/>
          <c:y val="0.26715867158671586"/>
          <c:w val="0.93926846100759143"/>
          <c:h val="0.634186206428993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Indicadores!$R$32</c:f>
              <c:strCache>
                <c:ptCount val="1"/>
                <c:pt idx="0">
                  <c:v>Proporção de pessoas com diabetes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Indicadores!$S$32:$U$32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5377408"/>
        <c:axId val="85378944"/>
      </c:barChart>
      <c:catAx>
        <c:axId val="853774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378944"/>
        <c:crosses val="autoZero"/>
        <c:auto val="1"/>
        <c:lblAlgn val="ctr"/>
        <c:lblOffset val="100"/>
      </c:catAx>
      <c:valAx>
        <c:axId val="8537894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53774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pessoas com hipertensão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5408384"/>
        <c:axId val="85438848"/>
      </c:barChart>
      <c:catAx>
        <c:axId val="8540838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438848"/>
        <c:crosses val="autoZero"/>
        <c:auto val="1"/>
        <c:lblAlgn val="ctr"/>
        <c:lblOffset val="100"/>
      </c:catAx>
      <c:valAx>
        <c:axId val="85438848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54083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pessoas com diabetes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5480576"/>
        <c:axId val="85482112"/>
      </c:barChart>
      <c:catAx>
        <c:axId val="854805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482112"/>
        <c:crosses val="autoZero"/>
        <c:auto val="1"/>
        <c:lblAlgn val="ctr"/>
        <c:lblOffset val="100"/>
      </c:catAx>
      <c:valAx>
        <c:axId val="85482112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54805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pessoas com hipertensão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Indicadores!$D$41:$F$41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Indicadores!$D$42:$F$42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5511552"/>
        <c:axId val="85677184"/>
      </c:barChart>
      <c:catAx>
        <c:axId val="855115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677184"/>
        <c:crosses val="autoZero"/>
        <c:auto val="1"/>
        <c:lblAlgn val="ctr"/>
        <c:lblOffset val="100"/>
      </c:catAx>
      <c:valAx>
        <c:axId val="8567718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5511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Indicadores!$R$42</c:f>
              <c:strCache>
                <c:ptCount val="1"/>
                <c:pt idx="0">
                  <c:v>Proporção de pessoas com diabetes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Indicadores!$S$41:$U$41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Indicadores!$S$42:$U$42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5591552"/>
        <c:axId val="85593088"/>
      </c:barChart>
      <c:catAx>
        <c:axId val="855915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593088"/>
        <c:crosses val="autoZero"/>
        <c:auto val="1"/>
        <c:lblAlgn val="ctr"/>
        <c:lblOffset val="100"/>
      </c:catAx>
      <c:valAx>
        <c:axId val="85593088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5591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Indicadores!$C$48</c:f>
              <c:strCache>
                <c:ptCount val="1"/>
                <c:pt idx="0">
                  <c:v>Proporção de pessoas com hipertensão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Indicadores!$D$47:$F$47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Indicadores!$D$48:$F$48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5642624"/>
        <c:axId val="85787776"/>
      </c:barChart>
      <c:catAx>
        <c:axId val="8564262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787776"/>
        <c:crosses val="autoZero"/>
        <c:auto val="1"/>
        <c:lblAlgn val="ctr"/>
        <c:lblOffset val="100"/>
      </c:catAx>
      <c:valAx>
        <c:axId val="85787776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56426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algn="ctr" rtl="1">
              <a:defRPr lang="es-ES"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de pessoas com </a:t>
            </a:r>
            <a:r>
              <a:rPr lang="pt-BR" dirty="0" smtClean="0"/>
              <a:t>DM </a:t>
            </a:r>
            <a:r>
              <a:rPr lang="pt-BR" dirty="0"/>
              <a:t>com estratificação de risco cardiovascular por  exame clínico em dia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Indicadores!$C$48</c:f>
              <c:strCache>
                <c:ptCount val="1"/>
                <c:pt idx="0">
                  <c:v>Proporção de pessoas com hipertensão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Indicadores!$D$47:$F$47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Indicadores!$D$48:$F$48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5829504"/>
        <c:axId val="85831040"/>
      </c:barChart>
      <c:catAx>
        <c:axId val="8582950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831040"/>
        <c:crosses val="autoZero"/>
        <c:auto val="1"/>
        <c:lblAlgn val="ctr"/>
        <c:lblOffset val="100"/>
      </c:catAx>
      <c:valAx>
        <c:axId val="85831040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58295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pessoas com hipertensão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5893504"/>
        <c:axId val="85895040"/>
      </c:barChart>
      <c:catAx>
        <c:axId val="8589350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895040"/>
        <c:crosses val="autoZero"/>
        <c:auto val="1"/>
        <c:lblAlgn val="ctr"/>
        <c:lblOffset val="100"/>
      </c:catAx>
      <c:valAx>
        <c:axId val="85895040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58935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algn="ctr" rtl="1">
              <a:defRPr lang="es-ES"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"/>
              <a:t>Proporção de pessoas com diabetes com </a:t>
            </a:r>
            <a:r>
              <a:rPr lang="es-ES" sz="1200" b="1" i="0" u="none" strike="noStrike" baseline="0"/>
              <a:t>orientação nutricional sobre alimentação saudável</a:t>
            </a:r>
            <a:endParaRPr lang="es-ES"/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Indicadores!$R$48</c:f>
              <c:strCache>
                <c:ptCount val="1"/>
                <c:pt idx="0">
                  <c:v>Proporção de pessoas com diabetes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Indicadores!$S$47:$U$47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Indicadores!$S$48:$U$48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6071552"/>
        <c:axId val="86081536"/>
      </c:barChart>
      <c:catAx>
        <c:axId val="860715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081536"/>
        <c:crosses val="autoZero"/>
        <c:auto val="1"/>
        <c:lblAlgn val="ctr"/>
        <c:lblOffset val="100"/>
      </c:catAx>
      <c:valAx>
        <c:axId val="86081536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6071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algn="ctr" rtl="1">
              <a:defRPr lang="es-ES"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"/>
              <a:t>Cobertura do Programa de Atenção à Diabetes Mellitus na unidade de saúde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5671537926235234E-2"/>
          <c:y val="0.25857142857142845"/>
          <c:w val="0.93876130828114124"/>
          <c:h val="0.6459445069366331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0.41176470588235303</c:v>
                </c:pt>
                <c:pt idx="1">
                  <c:v>0.78823529411764681</c:v>
                </c:pt>
                <c:pt idx="2">
                  <c:v>0.98823529411764688</c:v>
                </c:pt>
              </c:numCache>
            </c:numRef>
          </c:val>
        </c:ser>
        <c:overlap val="-25"/>
        <c:axId val="83699968"/>
        <c:axId val="83714048"/>
      </c:barChart>
      <c:catAx>
        <c:axId val="8369996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714048"/>
        <c:crosses val="autoZero"/>
        <c:auto val="1"/>
        <c:lblAlgn val="ctr"/>
        <c:lblOffset val="100"/>
      </c:catAx>
      <c:valAx>
        <c:axId val="83714048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36999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lang="es-ES"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"/>
              <a:t>Proporção de hipertensos com orientação sobre a prática de  atividade física regular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pessoas com hipertensão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Indicadores!$D$59:$F$59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5930368"/>
        <c:axId val="85931904"/>
      </c:barChart>
      <c:catAx>
        <c:axId val="8593036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931904"/>
        <c:crosses val="autoZero"/>
        <c:auto val="1"/>
        <c:lblAlgn val="ctr"/>
        <c:lblOffset val="100"/>
      </c:catAx>
      <c:valAx>
        <c:axId val="8593190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59303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Indicadores!$R$59</c:f>
              <c:strCache>
                <c:ptCount val="1"/>
                <c:pt idx="0">
                  <c:v>Proporção de pessoas com diabetes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Indicadores!$S$58:$U$58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Indicadores!$S$59:$U$59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6198912"/>
        <c:axId val="86200704"/>
      </c:barChart>
      <c:catAx>
        <c:axId val="861989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200704"/>
        <c:crosses val="autoZero"/>
        <c:auto val="1"/>
        <c:lblAlgn val="ctr"/>
        <c:lblOffset val="100"/>
      </c:catAx>
      <c:valAx>
        <c:axId val="8620070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61989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Indicadores!$C$64</c:f>
              <c:strCache>
                <c:ptCount val="1"/>
                <c:pt idx="0">
                  <c:v>Proporção de pessoas com hipertensão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Indicadores!$D$63:$F$63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Indicadores!$D$64:$F$64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6123648"/>
        <c:axId val="86125184"/>
      </c:barChart>
      <c:catAx>
        <c:axId val="861236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125184"/>
        <c:crosses val="autoZero"/>
        <c:auto val="1"/>
        <c:lblAlgn val="ctr"/>
        <c:lblOffset val="100"/>
      </c:catAx>
      <c:valAx>
        <c:axId val="8612518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61236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3.0492030492030493E-2"/>
          <c:y val="0.2347275031685678"/>
          <c:w val="0.93901593901593894"/>
          <c:h val="0.623058790654970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Indicadores!$R$64</c:f>
              <c:strCache>
                <c:ptCount val="1"/>
                <c:pt idx="0">
                  <c:v>Proporção de pessoas com diabetes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Indicadores!$S$63:$U$63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Indicadores!$S$64:$U$64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6158720"/>
        <c:axId val="86176896"/>
      </c:barChart>
      <c:catAx>
        <c:axId val="861587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176896"/>
        <c:crosses val="autoZero"/>
        <c:auto val="1"/>
        <c:lblAlgn val="ctr"/>
        <c:lblOffset val="100"/>
      </c:catAx>
      <c:valAx>
        <c:axId val="86176896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61587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Indicadores!$C$70</c:f>
              <c:strCache>
                <c:ptCount val="1"/>
                <c:pt idx="0">
                  <c:v>Proporção de pessoas com hipertensão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Indicadores!$D$69:$F$69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Indicadores!$D$70:$F$70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6370176"/>
        <c:axId val="86371712"/>
      </c:barChart>
      <c:catAx>
        <c:axId val="863701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371712"/>
        <c:crosses val="autoZero"/>
        <c:auto val="1"/>
        <c:lblAlgn val="ctr"/>
        <c:lblOffset val="100"/>
      </c:catAx>
      <c:valAx>
        <c:axId val="86371712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63701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Indicadores!$R$70</c:f>
              <c:strCache>
                <c:ptCount val="1"/>
                <c:pt idx="0">
                  <c:v>Proporção de pessoas com diabetes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Indicadores!$S$69:$U$69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Indicadores!$S$70:$U$70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6437888"/>
        <c:axId val="86439424"/>
      </c:barChart>
      <c:catAx>
        <c:axId val="864378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439424"/>
        <c:crosses val="autoZero"/>
        <c:auto val="1"/>
        <c:lblAlgn val="ctr"/>
        <c:lblOffset val="100"/>
      </c:catAx>
      <c:valAx>
        <c:axId val="8643942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64378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5.2390307793058297E-2"/>
          <c:y val="0.27218045112781963"/>
          <c:w val="0.9423706614276357"/>
          <c:h val="0.627310007301718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pessoas com hipertensão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3632896"/>
        <c:axId val="83634432"/>
      </c:barChart>
      <c:catAx>
        <c:axId val="836328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634432"/>
        <c:crosses val="autoZero"/>
        <c:auto val="1"/>
        <c:lblAlgn val="ctr"/>
        <c:lblOffset val="100"/>
      </c:catAx>
      <c:valAx>
        <c:axId val="83634432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36328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pessoas com diabetes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3667584"/>
        <c:axId val="83681664"/>
      </c:barChart>
      <c:catAx>
        <c:axId val="8366758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681664"/>
        <c:crosses val="autoZero"/>
        <c:auto val="1"/>
        <c:lblAlgn val="ctr"/>
        <c:lblOffset val="100"/>
      </c:catAx>
      <c:valAx>
        <c:axId val="8368166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36675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lang="es-ES" sz="1200"/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5.5904961565338931E-2"/>
          <c:y val="0.28062015503875981"/>
          <c:w val="0.93850454227812741"/>
          <c:h val="0.615753728458361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pessoas com diabetes com o exame dos pés em dia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3804928"/>
        <c:axId val="83806464"/>
      </c:barChart>
      <c:catAx>
        <c:axId val="8380492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806464"/>
        <c:crosses val="autoZero"/>
        <c:auto val="1"/>
        <c:lblAlgn val="ctr"/>
        <c:lblOffset val="100"/>
      </c:catAx>
      <c:valAx>
        <c:axId val="83806464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38049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lang="es-ES"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S"/>
              <a:t>Proporção de hipertensos com os exames complementares em dia de acordo com o protocolo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1.6393442622950821E-2"/>
          <c:y val="0.2465686274509804"/>
          <c:w val="0.93989071038251382"/>
          <c:h val="0.6355311100818280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pessoas com hipertensão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3823232"/>
        <c:axId val="83849600"/>
      </c:barChart>
      <c:catAx>
        <c:axId val="838232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849600"/>
        <c:crosses val="autoZero"/>
        <c:auto val="1"/>
        <c:lblAlgn val="ctr"/>
        <c:lblOffset val="100"/>
      </c:catAx>
      <c:valAx>
        <c:axId val="83849600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38232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6.2411347517730503E-2"/>
          <c:y val="0.26715867158671586"/>
          <c:w val="0.93758865248226952"/>
          <c:h val="0.634186206428993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pessoas com diabetes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overlap val="-25"/>
        <c:axId val="85148416"/>
        <c:axId val="85149952"/>
      </c:barChart>
      <c:catAx>
        <c:axId val="851484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149952"/>
        <c:crosses val="autoZero"/>
        <c:auto val="1"/>
        <c:lblAlgn val="ctr"/>
        <c:lblOffset val="100"/>
      </c:catAx>
      <c:valAx>
        <c:axId val="85149952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51484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3.232323232323233E-2"/>
          <c:y val="0.33069544364508391"/>
          <c:w val="0.94074074074074077"/>
          <c:h val="0.5731335561472081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pessoas com hipertensão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Indicadores!$D$26:$F$26</c:f>
              <c:numCache>
                <c:formatCode>0.0%</c:formatCode>
                <c:ptCount val="3"/>
                <c:pt idx="0">
                  <c:v>0.92366412213740468</c:v>
                </c:pt>
                <c:pt idx="1">
                  <c:v>0.95951417004048578</c:v>
                </c:pt>
                <c:pt idx="2">
                  <c:v>0.97237569060773499</c:v>
                </c:pt>
              </c:numCache>
            </c:numRef>
          </c:val>
        </c:ser>
        <c:overlap val="-25"/>
        <c:axId val="85215872"/>
        <c:axId val="85221760"/>
      </c:barChart>
      <c:catAx>
        <c:axId val="8521587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221760"/>
        <c:crosses val="autoZero"/>
        <c:auto val="1"/>
        <c:lblAlgn val="ctr"/>
        <c:lblOffset val="100"/>
      </c:catAx>
      <c:valAx>
        <c:axId val="85221760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52158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lang="es-E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Indicadores!$R$26</c:f>
              <c:strCache>
                <c:ptCount val="1"/>
                <c:pt idx="0">
                  <c:v>Proporção de pessoas com diabetes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Indicadores!$S$25:$U$25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Indicadores!$S$26:$U$26</c:f>
              <c:numCache>
                <c:formatCode>0.0%</c:formatCode>
                <c:ptCount val="3"/>
                <c:pt idx="0">
                  <c:v>0.9411764705882355</c:v>
                </c:pt>
                <c:pt idx="1">
                  <c:v>0.9696969696969695</c:v>
                </c:pt>
                <c:pt idx="2">
                  <c:v>0.9759036144578318</c:v>
                </c:pt>
              </c:numCache>
            </c:numRef>
          </c:val>
        </c:ser>
        <c:overlap val="-25"/>
        <c:axId val="85258624"/>
        <c:axId val="85260160"/>
      </c:barChart>
      <c:catAx>
        <c:axId val="8525862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260160"/>
        <c:crosses val="autoZero"/>
        <c:auto val="1"/>
        <c:lblAlgn val="ctr"/>
        <c:lblOffset val="100"/>
      </c:catAx>
      <c:valAx>
        <c:axId val="85260160"/>
        <c:scaling>
          <c:orientation val="minMax"/>
          <c:max val="1"/>
          <c:min val="0"/>
        </c:scaling>
        <c:delete val="1"/>
        <c:axPos val="l"/>
        <c:numFmt formatCode="0.0%" sourceLinked="1"/>
        <c:tickLblPos val="none"/>
        <c:crossAx val="852586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7FCD-78A7-454E-9F34-A496C31AECC2}" type="datetimeFigureOut">
              <a:rPr lang="es-ES" smtClean="0"/>
              <a:pPr/>
              <a:t>22/05/2016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F176-5FC0-4CC9-BAF6-3CB2300406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7FCD-78A7-454E-9F34-A496C31AECC2}" type="datetimeFigureOut">
              <a:rPr lang="es-ES" smtClean="0"/>
              <a:pPr/>
              <a:t>22/05/2016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F176-5FC0-4CC9-BAF6-3CB2300406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7FCD-78A7-454E-9F34-A496C31AECC2}" type="datetimeFigureOut">
              <a:rPr lang="es-ES" smtClean="0"/>
              <a:pPr/>
              <a:t>22/05/2016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F176-5FC0-4CC9-BAF6-3CB2300406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7FCD-78A7-454E-9F34-A496C31AECC2}" type="datetimeFigureOut">
              <a:rPr lang="es-ES" smtClean="0"/>
              <a:pPr/>
              <a:t>22/05/2016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F176-5FC0-4CC9-BAF6-3CB2300406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7FCD-78A7-454E-9F34-A496C31AECC2}" type="datetimeFigureOut">
              <a:rPr lang="es-ES" smtClean="0"/>
              <a:pPr/>
              <a:t>22/05/2016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F176-5FC0-4CC9-BAF6-3CB2300406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7FCD-78A7-454E-9F34-A496C31AECC2}" type="datetimeFigureOut">
              <a:rPr lang="es-ES" smtClean="0"/>
              <a:pPr/>
              <a:t>22/05/2016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F176-5FC0-4CC9-BAF6-3CB2300406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7FCD-78A7-454E-9F34-A496C31AECC2}" type="datetimeFigureOut">
              <a:rPr lang="es-ES" smtClean="0"/>
              <a:pPr/>
              <a:t>22/05/2016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F176-5FC0-4CC9-BAF6-3CB2300406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7FCD-78A7-454E-9F34-A496C31AECC2}" type="datetimeFigureOut">
              <a:rPr lang="es-ES" smtClean="0"/>
              <a:pPr/>
              <a:t>22/05/2016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F176-5FC0-4CC9-BAF6-3CB2300406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7FCD-78A7-454E-9F34-A496C31AECC2}" type="datetimeFigureOut">
              <a:rPr lang="es-ES" smtClean="0"/>
              <a:pPr/>
              <a:t>22/05/2016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F176-5FC0-4CC9-BAF6-3CB2300406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7FCD-78A7-454E-9F34-A496C31AECC2}" type="datetimeFigureOut">
              <a:rPr lang="es-ES" smtClean="0"/>
              <a:pPr/>
              <a:t>22/05/2016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F176-5FC0-4CC9-BAF6-3CB2300406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7FCD-78A7-454E-9F34-A496C31AECC2}" type="datetimeFigureOut">
              <a:rPr lang="es-ES" smtClean="0"/>
              <a:pPr/>
              <a:t>22/05/2016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F176-5FC0-4CC9-BAF6-3CB2300406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27FCD-78A7-454E-9F34-A496C31AECC2}" type="datetimeFigureOut">
              <a:rPr lang="es-ES" smtClean="0"/>
              <a:pPr/>
              <a:t>22/05/2016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F176-5FC0-4CC9-BAF6-3CB23004063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Melhoria na atenção dos usuários com hipertensão arterial sistêmica e diabetes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na UBS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Edval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Ventura dos Santos,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Lábrea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/AM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Leandro Polanco Rodríguez</a:t>
            </a:r>
          </a:p>
          <a:p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Orientador: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Jandro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Moraes</a:t>
            </a:r>
            <a:r>
              <a:rPr lang="es-E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Cortes</a:t>
            </a: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http://www.anreis.com.br/una-no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2255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8694" y="404664"/>
            <a:ext cx="2638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8"/>
          <p:cNvPicPr>
            <a:picLocks noChangeAspect="1" noChangeArrowheads="1"/>
          </p:cNvPicPr>
          <p:nvPr/>
        </p:nvPicPr>
        <p:blipFill>
          <a:blip r:embed="rId4" cstate="print"/>
          <a:srcRect l="19225" t="18695" r="19223" b="18871"/>
          <a:stretch>
            <a:fillRect/>
          </a:stretch>
        </p:blipFill>
        <p:spPr bwMode="auto">
          <a:xfrm>
            <a:off x="7596336" y="404664"/>
            <a:ext cx="1104900" cy="1114425"/>
          </a:xfrm>
          <a:prstGeom prst="rect">
            <a:avLst/>
          </a:prstGeom>
          <a:noFill/>
        </p:spPr>
      </p:pic>
      <p:pic>
        <p:nvPicPr>
          <p:cNvPr id="2050" name="Picture 2" descr="H:\Indicaciones tareas pendientes\3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165304"/>
            <a:ext cx="875797" cy="577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7157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Atividades de capacitação com a equipe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G:\DCIM\107_FUJI\DSCF7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2786082" cy="2143141"/>
          </a:xfrm>
          <a:prstGeom prst="rect">
            <a:avLst/>
          </a:prstGeom>
          <a:noFill/>
        </p:spPr>
      </p:pic>
      <p:pic>
        <p:nvPicPr>
          <p:cNvPr id="5" name="Picture 2" descr="C:\Users\Leandro Polanco\Pictures\Camara LG\20160415_083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4500594" cy="2786082"/>
          </a:xfrm>
          <a:prstGeom prst="rect">
            <a:avLst/>
          </a:prstGeom>
          <a:noFill/>
        </p:spPr>
      </p:pic>
      <p:pic>
        <p:nvPicPr>
          <p:cNvPr id="6" name="Picture 2" descr="C:\Users\Leandro Polanco\Pictures\Camara LG\20160415_083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4429156" cy="2000264"/>
          </a:xfrm>
          <a:prstGeom prst="rect">
            <a:avLst/>
          </a:prstGeom>
          <a:noFill/>
        </p:spPr>
      </p:pic>
      <p:pic>
        <p:nvPicPr>
          <p:cNvPr id="7" name="Picture 2" descr="D:\DCIM\107_FUJI\DSCF76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86190"/>
            <a:ext cx="380312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Atividades educativas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2015-06-08 Segunda etapa 2015\Segunda etapa 2015 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14488"/>
            <a:ext cx="3857652" cy="400052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42862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4214842" cy="21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Buscas Ativas dos faltosos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Leandro Polanco\Pictures\Camara LG\20160415_091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79157" y="2107397"/>
            <a:ext cx="4071966" cy="3429024"/>
          </a:xfrm>
          <a:prstGeom prst="rect">
            <a:avLst/>
          </a:prstGeom>
          <a:noFill/>
        </p:spPr>
      </p:pic>
      <p:pic>
        <p:nvPicPr>
          <p:cNvPr id="5" name="Picture 2" descr="D:\DSCF5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437463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Objetivos, Metas e Resultados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1. Ampliar a cobertura a Hipertensos e/ou Diabéticos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1.1 Cadastrar 70% pessoas com HAS cadastradas da área de abrangência no Programa de Atenção à HAS e DM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unidade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saúde</a:t>
            </a:r>
            <a:r>
              <a:rPr lang="pt-BR" dirty="0" smtClean="0"/>
              <a:t>.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4067944" y="3789040"/>
          <a:ext cx="4320480" cy="2740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63688" y="5589240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1mês-135 Usuários</a:t>
            </a:r>
          </a:p>
          <a:p>
            <a:pPr algn="ctr"/>
            <a:r>
              <a:rPr lang="es-ES" dirty="0" smtClean="0"/>
              <a:t>2mês-256 Usuários</a:t>
            </a:r>
          </a:p>
          <a:p>
            <a:pPr algn="ctr"/>
            <a:r>
              <a:rPr lang="es-ES" dirty="0" smtClean="0"/>
              <a:t>3mês-376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1. Ampliar a cobertura a Hipertensos e/ou Diabéticos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1.2 Cadastrar 60% pessoas com DM da área de abrangência no Programa de Atenção a HAS e DM da unidade de saúde.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4139952" y="3501008"/>
          <a:ext cx="4562475" cy="302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907704" y="5445224"/>
            <a:ext cx="20882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1mês-35 Usuários</a:t>
            </a:r>
          </a:p>
          <a:p>
            <a:pPr algn="ctr"/>
            <a:r>
              <a:rPr lang="es-ES" dirty="0" smtClean="0"/>
              <a:t>2mês-67 Usuários</a:t>
            </a:r>
          </a:p>
          <a:p>
            <a:pPr algn="ctr"/>
            <a:r>
              <a:rPr lang="es-ES" dirty="0" smtClean="0"/>
              <a:t>3 mês-84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2.  Melhorar a qualidade da atenção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pessoas com HAS e/ou DM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Meta. Realizar exame clínico apropriado em 100% das pessoas com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HAS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3995936" y="3933056"/>
          <a:ext cx="4848225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63688" y="5301208"/>
            <a:ext cx="216024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1mês-121 Usuários</a:t>
            </a:r>
          </a:p>
          <a:p>
            <a:pPr algn="ctr"/>
            <a:r>
              <a:rPr lang="es-ES" dirty="0" smtClean="0"/>
              <a:t>2mês-237 Usuários</a:t>
            </a:r>
          </a:p>
          <a:p>
            <a:pPr algn="ctr"/>
            <a:r>
              <a:rPr lang="es-ES" dirty="0" smtClean="0"/>
              <a:t>3 mês-352Usuários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2.  Melhorar a qualidade da atenção a  pessoas com HAS e/ou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2.2.  Realizar exame clínico apropriado em 100% das pessoas com DM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4355976" y="4077072"/>
          <a:ext cx="4486275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2123728" y="5373216"/>
            <a:ext cx="20882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1mês-35 Usuários</a:t>
            </a:r>
          </a:p>
          <a:p>
            <a:pPr algn="ctr"/>
            <a:r>
              <a:rPr lang="es-ES" dirty="0" smtClean="0"/>
              <a:t>2mês-67 Usuários</a:t>
            </a:r>
          </a:p>
          <a:p>
            <a:pPr algn="ctr"/>
            <a:r>
              <a:rPr lang="es-ES" dirty="0" smtClean="0"/>
              <a:t>3 mês-84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2.  Melhorar a qualidade da atenção a  pessoas com HAS e/ou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2.3.  Realizar exame dos pés em 100% das pessoas com DM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995936" y="3573016"/>
          <a:ext cx="4831457" cy="310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835696" y="5517232"/>
            <a:ext cx="19442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1mês-35 Usuários</a:t>
            </a:r>
          </a:p>
          <a:p>
            <a:pPr algn="ctr"/>
            <a:r>
              <a:rPr lang="es-ES" dirty="0" smtClean="0"/>
              <a:t>2mês-67 Usuários</a:t>
            </a:r>
          </a:p>
          <a:p>
            <a:pPr algn="ctr"/>
            <a:r>
              <a:rPr lang="es-ES" dirty="0" smtClean="0"/>
              <a:t>3 mês-84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2.  Melhorar a qualidade da atenção a  pessoas com HAS e/ou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2.4. Garantir a 100% das pessoas com HAS a solicitação/realização de exames complementares em dia de acordo com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3851920" y="3933056"/>
          <a:ext cx="4792216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547664" y="5301208"/>
            <a:ext cx="20882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1mês-135 Usuários</a:t>
            </a:r>
          </a:p>
          <a:p>
            <a:pPr algn="ctr"/>
            <a:r>
              <a:rPr lang="es-ES" dirty="0" smtClean="0"/>
              <a:t>2mês-256Usuários</a:t>
            </a:r>
          </a:p>
          <a:p>
            <a:pPr algn="ctr"/>
            <a:r>
              <a:rPr lang="es-ES" dirty="0" smtClean="0"/>
              <a:t>3 mês-376Usuários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00013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Introdução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2402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    </a:t>
            </a:r>
            <a:endParaRPr lang="es-ES" sz="31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HAS e o DM constituem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reconhecidos problemas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saúde no Brasil, e cada ano são responsáveis por um importante número de mortes e incapacidade</a:t>
            </a:r>
            <a:endParaRPr lang="es-ES" dirty="0"/>
          </a:p>
        </p:txBody>
      </p:sp>
      <p:pic>
        <p:nvPicPr>
          <p:cNvPr id="4" name="Picture 10" descr="http://www.anreis.com.br/una-no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2255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85728"/>
            <a:ext cx="2638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8"/>
          <p:cNvPicPr>
            <a:picLocks noChangeAspect="1" noChangeArrowheads="1"/>
          </p:cNvPicPr>
          <p:nvPr/>
        </p:nvPicPr>
        <p:blipFill>
          <a:blip r:embed="rId4" cstate="print"/>
          <a:srcRect l="19225" t="18695" r="19223" b="18871"/>
          <a:stretch>
            <a:fillRect/>
          </a:stretch>
        </p:blipFill>
        <p:spPr bwMode="auto">
          <a:xfrm>
            <a:off x="7596336" y="404664"/>
            <a:ext cx="110490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2.  Melhorar a qualidade da atenção a  pessoas com HAS e/ou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2.5. Garantir a 100% das pessoas com DM a solicitação/realização de exames complementares em dia de acordo com o protocolo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923928" y="3717032"/>
          <a:ext cx="4764782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547664" y="5517232"/>
            <a:ext cx="23042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1mês-35 Usuários</a:t>
            </a:r>
          </a:p>
          <a:p>
            <a:pPr algn="ctr"/>
            <a:r>
              <a:rPr lang="es-ES" dirty="0" smtClean="0"/>
              <a:t>2mês-67 Usuários</a:t>
            </a:r>
          </a:p>
          <a:p>
            <a:pPr algn="ctr"/>
            <a:r>
              <a:rPr lang="es-ES" dirty="0" smtClean="0"/>
              <a:t>3 mês-84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2.  Melhorar a qualidade da atenção a  pessoas com HAS e/ou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2.6. Priorizar a prescrição de medicamentos da farmácia popular para 100% das pessoas com HAS cadastrados na UBS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635896" y="3789040"/>
          <a:ext cx="4858891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259632" y="5445224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1mês-121 Usuários</a:t>
            </a:r>
          </a:p>
          <a:p>
            <a:pPr algn="ctr"/>
            <a:r>
              <a:rPr lang="es-ES" dirty="0" smtClean="0"/>
              <a:t>2mês-237Usuários</a:t>
            </a:r>
          </a:p>
          <a:p>
            <a:pPr algn="ctr"/>
            <a:r>
              <a:rPr lang="es-ES" dirty="0" smtClean="0"/>
              <a:t>3 mês-352 Usuários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2.  Melhorar a qualidade da atenção a pessoas com HAS e/ou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2.7. Priorizar a prescrição de medicamentos da farmácia popular para 100% das pessoas com DM cadastrados na UBS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4139952" y="3861048"/>
          <a:ext cx="45720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979712" y="5445224"/>
            <a:ext cx="20882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1mês-32 Usuários</a:t>
            </a:r>
          </a:p>
          <a:p>
            <a:pPr algn="ctr"/>
            <a:r>
              <a:rPr lang="es-ES" dirty="0" smtClean="0"/>
              <a:t>2mês-64 Usuários</a:t>
            </a:r>
          </a:p>
          <a:p>
            <a:pPr algn="ctr"/>
            <a:r>
              <a:rPr lang="es-ES" dirty="0" smtClean="0"/>
              <a:t>3 mês-81 Usuários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2.  Melhorar a qualidade da atenção a  pessoas com HAS e/ou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2.8. Realizar avaliação da necessidade de atendimento odontológico em 100% das pessoas com HAS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995936" y="4005064"/>
          <a:ext cx="46482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63688" y="5445224"/>
            <a:ext cx="20882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1mês-135 Usuários</a:t>
            </a:r>
          </a:p>
          <a:p>
            <a:pPr algn="ctr"/>
            <a:r>
              <a:rPr lang="es-ES" dirty="0" smtClean="0"/>
              <a:t>2mês-256 Usuários</a:t>
            </a:r>
          </a:p>
          <a:p>
            <a:pPr algn="ctr"/>
            <a:r>
              <a:rPr lang="es-ES" dirty="0" smtClean="0"/>
              <a:t>3 mês-376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2.  Melhorar a qualidade da atenção a  pessoas com HAS e/ou DM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2.9. Realizar avaliação da necessidade de atendimento odontológico em 100% das pessoas com DM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923928" y="3789040"/>
          <a:ext cx="4600575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691680" y="5157192"/>
            <a:ext cx="20882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1mês-35 Usuários</a:t>
            </a:r>
          </a:p>
          <a:p>
            <a:pPr algn="ctr"/>
            <a:r>
              <a:rPr lang="es-ES" dirty="0" smtClean="0"/>
              <a:t>2mês-67 Usuários</a:t>
            </a:r>
          </a:p>
          <a:p>
            <a:pPr algn="ctr"/>
            <a:r>
              <a:rPr lang="es-ES" dirty="0" smtClean="0"/>
              <a:t>3 mês-84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3.  Melhorar a adesão de pessoas com HAS e DM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3.1 Buscar 100% das pessoas com HAS faltosas às consultas na UBS conforme a periodicidade recomendada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851920" y="3717032"/>
          <a:ext cx="4743450" cy="283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63688" y="5589240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1mês-23 Usuários</a:t>
            </a:r>
          </a:p>
          <a:p>
            <a:pPr algn="ctr"/>
            <a:r>
              <a:rPr lang="es-ES" dirty="0" smtClean="0"/>
              <a:t>2mês-53 Usuários</a:t>
            </a:r>
          </a:p>
          <a:p>
            <a:pPr algn="ctr"/>
            <a:r>
              <a:rPr lang="es-ES" dirty="0" smtClean="0"/>
              <a:t>3 mês-87 Usuários</a:t>
            </a:r>
            <a:endParaRPr lang="es-ES" dirty="0"/>
          </a:p>
        </p:txBody>
      </p: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3.  Melhorar a adesão de pessoas com HAS e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3.2 Buscar 100% das pessoas com DM faltosas às consultas na UBS conforme a periodicidade recomendada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3923928" y="3501008"/>
          <a:ext cx="4562475" cy="298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63688" y="5445224"/>
            <a:ext cx="20882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1mês-2 Usuários</a:t>
            </a:r>
          </a:p>
          <a:p>
            <a:pPr algn="ctr"/>
            <a:r>
              <a:rPr lang="es-ES" dirty="0" smtClean="0"/>
              <a:t>2mês-8 Usuários</a:t>
            </a:r>
          </a:p>
          <a:p>
            <a:pPr algn="ctr"/>
            <a:r>
              <a:rPr lang="es-ES" dirty="0" smtClean="0"/>
              <a:t>3 mês-12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4.  Melhorar o registro das informações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4.1. Manter ficha de acompanhamento de 100% das pessoas com HAS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cadastradas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3779912" y="3212976"/>
          <a:ext cx="4705350" cy="306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619672" y="5085184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1mês-135 Usuários</a:t>
            </a:r>
          </a:p>
          <a:p>
            <a:pPr algn="ctr"/>
            <a:r>
              <a:rPr lang="es-ES" dirty="0" smtClean="0"/>
              <a:t>2mês-256 Usuários</a:t>
            </a:r>
          </a:p>
          <a:p>
            <a:pPr algn="ctr"/>
            <a:r>
              <a:rPr lang="es-ES" dirty="0" smtClean="0"/>
              <a:t>3 mês-376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3256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4.  Melhorar o registro das informações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4.2. Manter ficha de acompanhamento de 100% das pessoas com Diabetes cadastradas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995936" y="2996952"/>
          <a:ext cx="4562475" cy="333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835696" y="5373216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1mês-35 Usuários</a:t>
            </a:r>
          </a:p>
          <a:p>
            <a:pPr algn="ctr"/>
            <a:r>
              <a:rPr lang="es-ES" dirty="0" smtClean="0"/>
              <a:t>2mês-67 Usuários</a:t>
            </a:r>
          </a:p>
          <a:p>
            <a:pPr algn="ctr"/>
            <a:r>
              <a:rPr lang="es-ES" dirty="0" smtClean="0"/>
              <a:t>3 mês-84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33256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Objteivo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5. Mapear de pessoas com HAS e DM de risco para doença cardiovascular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5.1. Realizar estratificação do risco cardiovascular em 100% das pessoas com HAS e/ou DM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3995936" y="3356992"/>
          <a:ext cx="4648200" cy="310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1547664" y="5301208"/>
            <a:ext cx="23762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1mês-135 Usuários</a:t>
            </a:r>
          </a:p>
          <a:p>
            <a:pPr algn="ctr"/>
            <a:r>
              <a:rPr lang="es-ES" dirty="0" smtClean="0"/>
              <a:t>2mês-256 Usuários</a:t>
            </a:r>
          </a:p>
          <a:p>
            <a:pPr algn="ctr"/>
            <a:r>
              <a:rPr lang="es-ES" dirty="0" smtClean="0"/>
              <a:t>3 mês-376 Usuários</a:t>
            </a:r>
            <a:endParaRPr lang="es-ES" dirty="0"/>
          </a:p>
        </p:txBody>
      </p: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Introdução – caracterização do município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município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Lábrea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pertence ao estado do Amazonas, região Norte do país e conta com uma população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42 000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habitantes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(IBGE,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2015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/>
          </a:p>
          <a:p>
            <a:endParaRPr lang="es-ES" dirty="0"/>
          </a:p>
        </p:txBody>
      </p:sp>
      <p:pic>
        <p:nvPicPr>
          <p:cNvPr id="4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679983"/>
            <a:ext cx="3900273" cy="2730191"/>
          </a:xfrm>
          <a:prstGeom prst="rect">
            <a:avLst/>
          </a:prstGeom>
        </p:spPr>
      </p:pic>
      <p:pic>
        <p:nvPicPr>
          <p:cNvPr id="5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553827"/>
            <a:ext cx="3816424" cy="2872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5. Mapear as pessoas com HAS e DM de risco para doença cardiovascular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5.2. Realizar estratificação do risco cardiovascular em 100% das pessoas com HAS e/ou DM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3995936" y="3429000"/>
          <a:ext cx="4648200" cy="302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1691680" y="5301208"/>
            <a:ext cx="223224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1mês-35 Usuários</a:t>
            </a:r>
          </a:p>
          <a:p>
            <a:pPr algn="ctr"/>
            <a:r>
              <a:rPr lang="es-ES" dirty="0" smtClean="0"/>
              <a:t>2mês-67 Usuários</a:t>
            </a:r>
          </a:p>
          <a:p>
            <a:pPr algn="ctr"/>
            <a:r>
              <a:rPr lang="es-ES" dirty="0" smtClean="0"/>
              <a:t>3 mês-84 Usuários</a:t>
            </a:r>
            <a:endParaRPr lang="es-ES" dirty="0"/>
          </a:p>
        </p:txBody>
      </p: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6.  Promover a saúde de pessoas com HAS e DM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orientação nutricional a 100% das pessoas com HAS e DM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3851920" y="3501008"/>
          <a:ext cx="4648200" cy="281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547664" y="5229200"/>
            <a:ext cx="22322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1mês-135 Usuários</a:t>
            </a:r>
          </a:p>
          <a:p>
            <a:pPr algn="ctr"/>
            <a:r>
              <a:rPr lang="es-ES" dirty="0" smtClean="0"/>
              <a:t>2mês-256 Usuários</a:t>
            </a:r>
          </a:p>
          <a:p>
            <a:pPr algn="ctr"/>
            <a:r>
              <a:rPr lang="es-ES" dirty="0" smtClean="0"/>
              <a:t>3 mês-376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89240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 6.  Promover a saúde de pessoas com HAS e DM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6.2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Garantir orientação nutricional a 100% das pessoas com HAS e DM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3779912" y="3429000"/>
          <a:ext cx="4581525" cy="306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619672" y="5445224"/>
            <a:ext cx="20882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1mês-35 Usuários</a:t>
            </a:r>
          </a:p>
          <a:p>
            <a:pPr algn="ctr"/>
            <a:r>
              <a:rPr lang="es-ES" dirty="0" smtClean="0"/>
              <a:t>2mês-67 Usuários</a:t>
            </a:r>
          </a:p>
          <a:p>
            <a:pPr algn="ctr"/>
            <a:r>
              <a:rPr lang="es-ES" dirty="0" smtClean="0"/>
              <a:t>3 mês-84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6.  Promover a saúde de pessoas com HAS e DM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6.3.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orientação em relação à prática regular de atividade física a 100% das pessoas com HAS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851920" y="3861048"/>
          <a:ext cx="4648200" cy="267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63688" y="5445224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1mês-135 Usuários</a:t>
            </a:r>
          </a:p>
          <a:p>
            <a:pPr algn="ctr"/>
            <a:r>
              <a:rPr lang="es-ES" dirty="0" smtClean="0"/>
              <a:t>2mês-256 Usuários</a:t>
            </a:r>
          </a:p>
          <a:p>
            <a:pPr algn="ctr"/>
            <a:r>
              <a:rPr lang="es-ES" dirty="0" smtClean="0"/>
              <a:t>3 mês-376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6.  Promover a saúde de pessoas com HAS e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6.4. Garantir orientação em relação à prática regular de atividade física a 100% das pessoas com HAS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779912" y="3861048"/>
          <a:ext cx="4572000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63688" y="5445224"/>
            <a:ext cx="19442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1mês-35 Usuários</a:t>
            </a:r>
          </a:p>
          <a:p>
            <a:pPr algn="ctr"/>
            <a:r>
              <a:rPr lang="es-ES" dirty="0" smtClean="0"/>
              <a:t>2mês-67 Usuários</a:t>
            </a:r>
          </a:p>
          <a:p>
            <a:pPr algn="ctr"/>
            <a:r>
              <a:rPr lang="es-ES" dirty="0" smtClean="0"/>
              <a:t>3 mês-84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6.  Promover a saúde de pessoas com HAS e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6.5.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Proporção de pessoas com hipertensão e diabetes que receberam orientação sobre os riscos do tabagismo.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3707904" y="3645024"/>
          <a:ext cx="46482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1547664" y="5229200"/>
            <a:ext cx="20882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1mês-135 Usuários</a:t>
            </a:r>
          </a:p>
          <a:p>
            <a:pPr algn="ctr"/>
            <a:r>
              <a:rPr lang="es-ES" dirty="0" smtClean="0"/>
              <a:t>2mês-256 Usuários</a:t>
            </a:r>
          </a:p>
          <a:p>
            <a:pPr algn="ctr"/>
            <a:r>
              <a:rPr lang="es-ES" dirty="0" smtClean="0"/>
              <a:t>3 mês-376 Usuários</a:t>
            </a:r>
            <a:endParaRPr lang="es-ES" dirty="0"/>
          </a:p>
        </p:txBody>
      </p: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248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6.  Promover a saúde de pessoas com HAS e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6.6. Proporção de pessoas com hipertensão e diabetes que receberam orientação sobre os riscos do tabagismo.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635896" y="3501008"/>
          <a:ext cx="4581525" cy="286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475656" y="5229200"/>
            <a:ext cx="20882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1mês-35 Usuários</a:t>
            </a:r>
          </a:p>
          <a:p>
            <a:pPr algn="ctr"/>
            <a:r>
              <a:rPr lang="es-ES" dirty="0" smtClean="0"/>
              <a:t>2mês-67 Usuários</a:t>
            </a:r>
          </a:p>
          <a:p>
            <a:pPr algn="ctr"/>
            <a:r>
              <a:rPr lang="es-ES" dirty="0" smtClean="0"/>
              <a:t>3 mês-84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77272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6.  Promover a saúde de pessoas com HAS e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6.7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orientação sobre higiene bucal a 100% das pessoas com HAS e DM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563888" y="3429000"/>
          <a:ext cx="4638675" cy="285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403648" y="5229200"/>
            <a:ext cx="20882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1mês- 135 Usuários</a:t>
            </a:r>
          </a:p>
          <a:p>
            <a:pPr algn="ctr"/>
            <a:r>
              <a:rPr lang="es-ES" dirty="0" smtClean="0"/>
              <a:t>2mês-256 Usuários</a:t>
            </a:r>
          </a:p>
          <a:p>
            <a:pPr algn="ctr"/>
            <a:r>
              <a:rPr lang="es-ES" dirty="0" smtClean="0"/>
              <a:t>3 mês-376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3256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Objetivos, Metas e Resultados 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6.  Promover a saúde de pessoas com HAS e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6.8. Garantir orientação sobre higiene bucal a 100% das pessoas com HAS e DM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779912" y="3501008"/>
          <a:ext cx="4648200" cy="281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1691680" y="5301208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1mês-35 Usuários</a:t>
            </a:r>
          </a:p>
          <a:p>
            <a:pPr algn="ctr"/>
            <a:r>
              <a:rPr lang="es-ES" dirty="0" smtClean="0"/>
              <a:t>2mês-67 Usuários</a:t>
            </a:r>
          </a:p>
          <a:p>
            <a:pPr algn="ctr"/>
            <a:r>
              <a:rPr lang="es-ES" dirty="0" smtClean="0"/>
              <a:t>3 mês-84 Usuários</a:t>
            </a:r>
            <a:endParaRPr lang="es-ES" dirty="0"/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3256"/>
            <a:ext cx="936104" cy="52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err="1" smtClean="0">
                <a:latin typeface="Arial" pitchFamily="34" charset="0"/>
                <a:cs typeface="Arial" pitchFamily="34" charset="0"/>
              </a:rPr>
              <a:t>Discussão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Importância da intervenção para a equipe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Promoveu o trabalho integrado do todos os membros da equipe;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Possibilitou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à equipe una visão mais ampla sobre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atenção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estes usuários, permitindo ademais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que todos atuem como multiplicadores deste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conhecimento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identifiquem situações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risco.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Introdução – caracterização da UBS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UBS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Edval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Ventura dos Santos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Espaço Reservado para Conteúdo 3" descr="20160517_161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357430"/>
            <a:ext cx="5094648" cy="400052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85786" y="2357430"/>
            <a:ext cx="2286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EQUIPE DE SAÚDE</a:t>
            </a:r>
          </a:p>
          <a:p>
            <a:r>
              <a:rPr lang="pt-BR" dirty="0" smtClean="0"/>
              <a:t>-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16 agentes comunitários de saúde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-1 Enfermeira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-3 Técnicos em   enfermagem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- 1 Médico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Cirurgião-dentista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 Auxiliar de saúde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bucal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-1 Farmacêutica</a:t>
            </a:r>
          </a:p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1Técnica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farmácia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-1Técnica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vacina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Importância da intervenção para o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serviço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número de atividades educativas (promoção à saúde) aumentou, os índices de usuários atendidos aumentaram, assim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qualidade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serviço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Maior organização.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>
                <a:latin typeface="Arial" pitchFamily="34" charset="0"/>
                <a:cs typeface="Arial" pitchFamily="34" charset="0"/>
              </a:rPr>
              <a:t>Importância da intervenção para a comunidade 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Maior vinculo, engajamento e confiança com a equipe de saúde, possibilitando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Maior grado de compromisso com a saúde.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Continuidade do Programa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Possibilidades reais de continuidade do programa e seu extensão a outras grupos vulneráveis;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Sistemática de atendimento bem estruturada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Familiaridade alcançada com comunidade.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Mudanças e continuidade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do Programa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Divulgar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 projeto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antes do seu início, para os funcionários da UBS, para a comunidade e, principalmente para 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gestores;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Conseguir maior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articulação com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comunidade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Reflexão sobre o processo de aprendizagem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Proporcionou novas ferramentas para o trabalho do dia a dia;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Possibilidade de superação profissional;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Processo de implementação do projeto de intervenção que abriu horizontes para novas possibilidades, e novas intervenções na unidade.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BRASIL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Ministério da Saúde. Secretaria de Vigilância em Saúde. Secretaria de Gestão Estratégica e Participativa.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Vigitel-Brasil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2011: vigilância de fatores de risco e proteção para doenças crônicas por inquérito telefônico. Brasília, 2012. 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BRASIL. Ministério da Saúde. Caderno de Atenção Básica n. 37. Estratégia para o cuidado da pessoa com doença crônica. Hipertensão arterial sistêmica. 2 ed. Brasília: 2013 a.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BRASIL. Ministério da Saúde. Caderno de Atenção Básica n. 36. Estratégias para o cuidado da pessoa com doença crônica, Diabetes Mellitus.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Brasília: 2013 b 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latin typeface="Wide Latin" pitchFamily="18" charset="0"/>
                <a:cs typeface="Arial" pitchFamily="34" charset="0"/>
              </a:rPr>
              <a:t>OBRIGADO</a:t>
            </a:r>
            <a:r>
              <a:rPr lang="es-ES" sz="2800" b="1" dirty="0" smtClean="0">
                <a:latin typeface="Wide Latin" pitchFamily="18" charset="0"/>
              </a:rPr>
              <a:t>¡</a:t>
            </a:r>
            <a:endParaRPr lang="es-ES" sz="2800" b="1" dirty="0">
              <a:latin typeface="Wide Latin" pitchFamily="18" charset="0"/>
            </a:endParaRPr>
          </a:p>
        </p:txBody>
      </p:sp>
      <p:pic>
        <p:nvPicPr>
          <p:cNvPr id="1026" name="Picture 2" descr="H:\Indicaciones tareas pendientes\3\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7606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Atendimento usuários com HAS e DM-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Antes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Só 299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usuários hipertensos e 45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diabéticos cadastrados;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atualizados só um porcentagem que não atingia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media;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Só um dia semanal destinado ao atendimento clínico e atividades educativas de promoção e prevenção; 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Registros precários, estratificação de risco deficiente;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Melhorar a atenção à saúde de pessoas com HAS e DM na Unidade Básica de Saúde UBS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Edval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Ventura dos Santos,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Lábrea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/AM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Metodología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Ações desenvolvidas de acordo nos 04 eixos: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2996952"/>
            <a:ext cx="36004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dirty="0">
                <a:latin typeface="Arial" pitchFamily="34" charset="0"/>
                <a:cs typeface="Arial" pitchFamily="34" charset="0"/>
              </a:rPr>
              <a:t>Organização e gestão do serviço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716016" y="2996952"/>
            <a:ext cx="32403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dirty="0">
                <a:latin typeface="Arial" pitchFamily="34" charset="0"/>
                <a:cs typeface="Arial" pitchFamily="34" charset="0"/>
              </a:rPr>
              <a:t>Monitoramento e avaliação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 rot="10800000" flipH="1" flipV="1">
            <a:off x="755576" y="4509120"/>
            <a:ext cx="36004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dirty="0">
                <a:latin typeface="Arial" pitchFamily="34" charset="0"/>
                <a:cs typeface="Arial" pitchFamily="34" charset="0"/>
              </a:rPr>
              <a:t>Engajamento público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4644008" y="4509120"/>
            <a:ext cx="33843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dirty="0">
                <a:latin typeface="Arial" pitchFamily="34" charset="0"/>
                <a:cs typeface="Arial" pitchFamily="34" charset="0"/>
              </a:rPr>
              <a:t>Qualificação da prática clínica.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Planilhas usadas para facilitar o monitoramento da intervenção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 l="1764" t="23164" r="5291" b="9322"/>
          <a:stretch>
            <a:fillRect/>
          </a:stretch>
        </p:blipFill>
        <p:spPr bwMode="auto">
          <a:xfrm>
            <a:off x="357158" y="2500306"/>
            <a:ext cx="4686304" cy="294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"/>
          <p:cNvPicPr/>
          <p:nvPr/>
        </p:nvPicPr>
        <p:blipFill>
          <a:blip r:embed="rId3" cstate="print"/>
          <a:srcRect l="14551" t="11287" r="12963" b="6336"/>
          <a:stretch>
            <a:fillRect/>
          </a:stretch>
        </p:blipFill>
        <p:spPr bwMode="auto">
          <a:xfrm>
            <a:off x="5357818" y="2500306"/>
            <a:ext cx="33803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Visitas domiciliares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2015-06-08 Segunda etapa 2015\Segunda etapa 2015 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00200"/>
            <a:ext cx="4429156" cy="4525963"/>
          </a:xfrm>
          <a:prstGeom prst="rect">
            <a:avLst/>
          </a:prstGeom>
          <a:noFill/>
        </p:spPr>
      </p:pic>
      <p:pic>
        <p:nvPicPr>
          <p:cNvPr id="5" name="Picture 2" descr="C:\Users\Leandro Polanco\Pictures\Camara LG\20160415_085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1"/>
            <a:ext cx="3429024" cy="2428891"/>
          </a:xfrm>
          <a:prstGeom prst="rect">
            <a:avLst/>
          </a:prstGeom>
          <a:noFill/>
        </p:spPr>
      </p:pic>
      <p:pic>
        <p:nvPicPr>
          <p:cNvPr id="6" name="Picture 2" descr="C:\Users\Leandro Polanco\Pictures\Camara LG\20160415_09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143380"/>
            <a:ext cx="3429024" cy="1982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1982</Words>
  <Application>Microsoft Office PowerPoint</Application>
  <PresentationFormat>Apresentação na tela (4:3)</PresentationFormat>
  <Paragraphs>250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de Office</vt:lpstr>
      <vt:lpstr>Melhoria na atenção dos usuários com hipertensão arterial sistêmica e diabetes mellitus na UBS Edval Ventura dos Santos, Lábrea/AM  </vt:lpstr>
      <vt:lpstr>Introdução</vt:lpstr>
      <vt:lpstr>Introdução – caracterização do município</vt:lpstr>
      <vt:lpstr>Introdução – caracterização da UBS</vt:lpstr>
      <vt:lpstr>Atendimento usuários com HAS e DM- Antes</vt:lpstr>
      <vt:lpstr>Objetivo Geral</vt:lpstr>
      <vt:lpstr>Metodología</vt:lpstr>
      <vt:lpstr>Planilhas usadas para facilitar o monitoramento da intervenção</vt:lpstr>
      <vt:lpstr>Visitas domiciliares</vt:lpstr>
      <vt:lpstr>Atividades de capacitação com a equipe</vt:lpstr>
      <vt:lpstr>Atividades educativas</vt:lpstr>
      <vt:lpstr>Buscas Ativas dos faltosos</vt:lpstr>
      <vt:lpstr>Slide 13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Objetivos, Metas e Resultados </vt:lpstr>
      <vt:lpstr>Discussão</vt:lpstr>
      <vt:lpstr>Importância da intervenção para o serviço </vt:lpstr>
      <vt:lpstr>Importância da intervenção para a comunidade  </vt:lpstr>
      <vt:lpstr>Continuidade do Programa</vt:lpstr>
      <vt:lpstr>Mudanças e continuidade do Programa</vt:lpstr>
      <vt:lpstr>Reflexão sobre o processo de aprendizagem</vt:lpstr>
      <vt:lpstr>Referências</vt:lpstr>
      <vt:lpstr>OBRIGADO¡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Leandro</dc:creator>
  <cp:lastModifiedBy>Leandro Polanco</cp:lastModifiedBy>
  <cp:revision>97</cp:revision>
  <dcterms:created xsi:type="dcterms:W3CDTF">2016-05-11T02:17:33Z</dcterms:created>
  <dcterms:modified xsi:type="dcterms:W3CDTF">2016-05-24T05:33:04Z</dcterms:modified>
</cp:coreProperties>
</file>